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4853" autoAdjust="0"/>
    <p:restoredTop sz="94660"/>
  </p:normalViewPr>
  <p:slideViewPr>
    <p:cSldViewPr>
      <p:cViewPr>
        <p:scale>
          <a:sx n="70" d="100"/>
          <a:sy n="70" d="100"/>
        </p:scale>
        <p:origin x="-1578" y="-9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A5027-7737-461B-A81D-82A0D716EDCA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D2018-8FDA-41DC-BE29-50DCA227A8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76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D2018-8FDA-41DC-BE29-50DCA227A82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37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D2018-8FDA-41DC-BE29-50DCA227A82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53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67983D5-94CD-4F26-96D3-372CC90F9AF1}" type="datetimeFigureOut">
              <a:rPr lang="en-US" smtClean="0"/>
              <a:t>6/1/2012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9BC21B7-6FA4-482D-9C98-5E4B3386F2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ughterearth.com/" TargetMode="External"/><Relationship Id="rId2" Type="http://schemas.openxmlformats.org/officeDocument/2006/relationships/hyperlink" Target="http://www.blueplanetbiomes.org/silvery_gibbon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geofexistence.org/mammals/species_info.php?id=22" TargetMode="External"/><Relationship Id="rId2" Type="http://schemas.openxmlformats.org/officeDocument/2006/relationships/hyperlink" Target="http://animal.discovery.com/guides/endangered/mammals/slender-loris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hyperlink" Target="http://ngm.nationalgeographic.com/ngm/0310/feature2/zoom2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9.jpg"/><Relationship Id="rId7" Type="http://schemas.openxmlformats.org/officeDocument/2006/relationships/image" Target="../media/image22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hyperlink" Target="http://a-z-animals.com/animals/binturong/pictures/1187/" TargetMode="External"/><Relationship Id="rId9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ls.nationalgeographic.com/animals/reptiles/green-basilisk-lizard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pygmymarmoset.net/pygmy-marmoset-pictures.html" TargetMode="External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rkive.org/rafflesia/rafflesia-spp/image-G19163.html" TargetMode="External"/><Relationship Id="rId4" Type="http://schemas.openxmlformats.org/officeDocument/2006/relationships/image" Target="../media/image34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l.caltech.edu/personnel/krubal/rainforest/Edit560s6/www/plants/bromeliads.html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ngabay.com/04strangler_fig.htm" TargetMode="External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gheera.com/inthewild/van_anim_tamarin.htm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l.caltech.edu/personnel/krubal/rainforest/Edit560s6/www/plants/lianas.html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utorvista.com/biology/plants-in-a-tropical-rainforest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lueplanetbiomes.org/rnfrst_plant_page.ht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l.caltech.edu/personnel/krubal/rainforest/Edit560s6/www/where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nationalzoo.si.edu/Animals/Amazonia/Facts/capybarafacts.cf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iver.com/photos/artour_a/4594734018/" TargetMode="External"/><Relationship Id="rId2" Type="http://schemas.openxmlformats.org/officeDocument/2006/relationships/hyperlink" Target="http://www.theanimalfiles.com/reptiles/crocodiles_alligators/black_caiman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://animals.nationalgeographic.com/animals/mammals/bengal-tiger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Rainforest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Nic Grube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0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Bengal Tiger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95400"/>
            <a:ext cx="6777317" cy="50292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Have great power and strength and are the largest of the cat family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Most common tiger and populates about half of the tiger population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Lives in India and is sometimes known as the Indian Tiger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Are hunted for body parts and for the use in Chinese medicine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This species is endangered and its roar can be heard from 2 miles away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Life Span is 8 – 10 years in the wild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Weighs anywhere from 240 – 500lbs.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46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787021"/>
            <a:ext cx="7024744" cy="1143000"/>
          </a:xfrm>
        </p:spPr>
        <p:txBody>
          <a:bodyPr/>
          <a:lstStyle/>
          <a:p>
            <a:r>
              <a:rPr lang="en-US" dirty="0" smtClean="0"/>
              <a:t>The Silvery Gibbon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15000"/>
            <a:ext cx="8686800" cy="14478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hlinkClick r:id="rId2"/>
              </a:rPr>
              <a:t>http</a:t>
            </a:r>
            <a:r>
              <a:rPr lang="en-US" sz="2000" dirty="0">
                <a:hlinkClick r:id="rId2"/>
              </a:rPr>
              <a:t>://</a:t>
            </a:r>
            <a:r>
              <a:rPr lang="en-US" sz="2000" dirty="0" smtClean="0">
                <a:hlinkClick r:id="rId2"/>
              </a:rPr>
              <a:t>www.blueplanetbiomes.org/silvery_gibbon.htm</a:t>
            </a:r>
            <a:endParaRPr lang="en-US" sz="2000" dirty="0" smtClean="0"/>
          </a:p>
          <a:p>
            <a:r>
              <a:rPr lang="en-US" sz="1800" dirty="0" smtClean="0">
                <a:hlinkClick r:id="rId3"/>
              </a:rPr>
              <a:t>www.daughterearth.com</a:t>
            </a:r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86000"/>
            <a:ext cx="3280265" cy="2819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09600"/>
            <a:ext cx="3071091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5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24744" cy="1143000"/>
          </a:xfrm>
        </p:spPr>
        <p:txBody>
          <a:bodyPr/>
          <a:lstStyle/>
          <a:p>
            <a:r>
              <a:rPr lang="en-US" dirty="0" smtClean="0"/>
              <a:t>The Silvery Gibbon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386917" cy="5486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Make a song that can be heard over a mile and last 7 minutes (Only females sing) 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Live in treetops of the Javas Rainforest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Songs can be different and can show territory (Territory is about 42 acres)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If intruders are seen it is the males job to crash through the forest after them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Known as lesser apes and have no tail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Usually weigh only 13lbs. And have long arms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Eats fruit, flowers, and young leaves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Gestation Period- 7-8 months and must wait 2-3 years between births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820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Slender Loris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791200"/>
            <a:ext cx="8915400" cy="765777"/>
          </a:xfrm>
        </p:spPr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animal.discovery.com/guides/endangered/mammals/slender-loris.html</a:t>
            </a:r>
            <a:endParaRPr lang="en-US" sz="1600" dirty="0" smtClean="0"/>
          </a:p>
          <a:p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www.edgeofexistence.org/mammals/species_info.php?id=22</a:t>
            </a:r>
            <a:endParaRPr lang="en-US" sz="1600" dirty="0" smtClean="0"/>
          </a:p>
          <a:p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083595"/>
            <a:ext cx="2910220" cy="1947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103474"/>
            <a:ext cx="4836695" cy="340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872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Slender Loris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620000" cy="4800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Weigh 103 – 172 grams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Has long and slender arms and legs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Curl up in balls during days and are active and social at night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The </a:t>
            </a:r>
            <a:r>
              <a:rPr lang="en-US" dirty="0">
                <a:solidFill>
                  <a:srgbClr val="C00000"/>
                </a:solidFill>
              </a:rPr>
              <a:t>H</a:t>
            </a:r>
            <a:r>
              <a:rPr lang="en-US" dirty="0" smtClean="0">
                <a:solidFill>
                  <a:srgbClr val="C00000"/>
                </a:solidFill>
              </a:rPr>
              <a:t>ighland Slender Loris lives at the canopy </a:t>
            </a:r>
            <a:r>
              <a:rPr lang="en-US" dirty="0">
                <a:solidFill>
                  <a:srgbClr val="C00000"/>
                </a:solidFill>
              </a:rPr>
              <a:t>level </a:t>
            </a:r>
            <a:r>
              <a:rPr lang="en-US" dirty="0" smtClean="0">
                <a:solidFill>
                  <a:srgbClr val="C00000"/>
                </a:solidFill>
              </a:rPr>
              <a:t>at 1,800–2,300 meters altitude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The Red Slender Loris lives at the primary and secondary </a:t>
            </a:r>
            <a:r>
              <a:rPr lang="en-US" dirty="0">
                <a:solidFill>
                  <a:srgbClr val="C00000"/>
                </a:solidFill>
              </a:rPr>
              <a:t>lowlands level up to 900 </a:t>
            </a:r>
            <a:r>
              <a:rPr lang="en-US" dirty="0" smtClean="0">
                <a:solidFill>
                  <a:srgbClr val="C00000"/>
                </a:solidFill>
              </a:rPr>
              <a:t>meters </a:t>
            </a:r>
            <a:r>
              <a:rPr lang="en-US" dirty="0">
                <a:solidFill>
                  <a:srgbClr val="C00000"/>
                </a:solidFill>
              </a:rPr>
              <a:t>in altitude</a:t>
            </a:r>
          </a:p>
        </p:txBody>
      </p:sp>
    </p:spTree>
    <p:extLst>
      <p:ext uri="{BB962C8B-B14F-4D97-AF65-F5344CB8AC3E}">
        <p14:creationId xmlns:p14="http://schemas.microsoft.com/office/powerpoint/2010/main" val="111591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630" y="0"/>
            <a:ext cx="7024744" cy="11430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sz="4400" dirty="0" smtClean="0"/>
              <a:t>Kinkajou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6148277"/>
            <a:ext cx="7696200" cy="381000"/>
          </a:xfrm>
        </p:spPr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ngm.nationalgeographic.com/ngm/0310/feature2/zoom2.html</a:t>
            </a:r>
            <a:endParaRPr lang="en-US" sz="1600" dirty="0" smtClean="0"/>
          </a:p>
          <a:p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790" y="638161"/>
            <a:ext cx="3717968" cy="25241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93" y="3331535"/>
            <a:ext cx="1920555" cy="28289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4" t="20182"/>
          <a:stretch/>
        </p:blipFill>
        <p:spPr>
          <a:xfrm>
            <a:off x="5667650" y="3347484"/>
            <a:ext cx="3154990" cy="28129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20" y="2125910"/>
            <a:ext cx="2895600" cy="19658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4201633"/>
            <a:ext cx="2885299" cy="19588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89" y="1218689"/>
            <a:ext cx="2672624" cy="181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02474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The Kinkajou  </a:t>
            </a:r>
            <a:r>
              <a:rPr lang="en-US" sz="1300" dirty="0" smtClean="0"/>
              <a:t>http</a:t>
            </a:r>
            <a:r>
              <a:rPr lang="en-US" sz="1300" dirty="0"/>
              <a:t>://www.blueplanetbiomes.org/kinkajou.htm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1480"/>
            <a:ext cx="7620000" cy="51231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Sleeps in upper canopy and in holes in trees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Nocturnal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Weighs anywhere from 3 to 10lbs.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Golden-Brown fur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Round head, big eyes, small ears, and snout like a bear’s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Soles of feet provide grip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Moves by climbing and jumping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Solitary and can live over 23 years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Rarely seen ,but not endangered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Carnivore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Prehensile tip to tail which helps climbing</a:t>
            </a:r>
            <a:br>
              <a:rPr lang="en-US" dirty="0" smtClean="0">
                <a:solidFill>
                  <a:srgbClr val="C00000"/>
                </a:solidFill>
              </a:rPr>
            </a:b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3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44" y="291916"/>
            <a:ext cx="2000200" cy="150015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751" y="169254"/>
            <a:ext cx="2217224" cy="17454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975" y="228600"/>
            <a:ext cx="7024744" cy="1143000"/>
          </a:xfrm>
        </p:spPr>
        <p:txBody>
          <a:bodyPr/>
          <a:lstStyle/>
          <a:p>
            <a:r>
              <a:rPr lang="en-US" dirty="0" smtClean="0"/>
              <a:t>The Binturong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6096000"/>
            <a:ext cx="6777317" cy="346229"/>
          </a:xfrm>
        </p:spPr>
        <p:txBody>
          <a:bodyPr>
            <a:normAutofit/>
          </a:bodyPr>
          <a:lstStyle/>
          <a:p>
            <a:r>
              <a:rPr lang="en-US" sz="1600" dirty="0">
                <a:hlinkClick r:id="rId4"/>
              </a:rPr>
              <a:t>http://a-z-animals.com/animals/binturong/pictures/1187</a:t>
            </a:r>
            <a:r>
              <a:rPr lang="en-US" sz="1600" dirty="0" smtClean="0">
                <a:hlinkClick r:id="rId4"/>
              </a:rPr>
              <a:t>/</a:t>
            </a:r>
            <a:endParaRPr lang="en-US" sz="1600" dirty="0" smtClean="0"/>
          </a:p>
          <a:p>
            <a:endParaRPr lang="en-US" sz="16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126474"/>
            <a:ext cx="2236124" cy="17603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384" y="3886827"/>
            <a:ext cx="2722348" cy="21431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93" y="1905000"/>
            <a:ext cx="2619456" cy="20621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7" y="4150647"/>
            <a:ext cx="2488614" cy="195912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035" y="3953502"/>
            <a:ext cx="2637653" cy="207645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366" y="1371600"/>
            <a:ext cx="2968366" cy="233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2510"/>
            <a:ext cx="7024744" cy="1143000"/>
          </a:xfrm>
        </p:spPr>
        <p:txBody>
          <a:bodyPr/>
          <a:lstStyle/>
          <a:p>
            <a:r>
              <a:rPr lang="en-US" dirty="0" smtClean="0"/>
              <a:t>The Binturong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7924800" cy="5257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Carnivore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Long snout and many teeth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AKA Bearcat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Females 20% larger and heavier than males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Dark-Brown to Black shaggy, coarse fur and</a:t>
            </a:r>
          </a:p>
          <a:p>
            <a:pPr marL="6858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 tipped with gray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Prehensile tip to tail that helps climb and acts like an extra leg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Nocturnal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To big to leap from tree to tree so must climb down tree then walk to another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2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24744" cy="1143000"/>
          </a:xfrm>
        </p:spPr>
        <p:txBody>
          <a:bodyPr/>
          <a:lstStyle/>
          <a:p>
            <a:r>
              <a:rPr lang="en-US" dirty="0" smtClean="0"/>
              <a:t>The Basilisk Lizard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524000"/>
            <a:ext cx="5905500" cy="4429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529988" y="6248400"/>
            <a:ext cx="807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http://animals.nationalgeographic.com/animals/reptiles/green-basilisk-lizard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7647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Animals Of The Rainforest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Golden Lion Tamarin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Capybara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</a:t>
            </a:r>
            <a:r>
              <a:rPr lang="en-US" sz="2000" dirty="0">
                <a:solidFill>
                  <a:srgbClr val="C00000"/>
                </a:solidFill>
              </a:rPr>
              <a:t>Black </a:t>
            </a:r>
            <a:r>
              <a:rPr lang="en-US" sz="2000" dirty="0" smtClean="0">
                <a:solidFill>
                  <a:srgbClr val="C00000"/>
                </a:solidFill>
              </a:rPr>
              <a:t>Caiman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Bengal Tiger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Silvery Gibbon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Slender Loris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Kinkajou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 smtClean="0">
                <a:solidFill>
                  <a:srgbClr val="C00000"/>
                </a:solidFill>
              </a:rPr>
              <a:t>The Binturong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>
                <a:solidFill>
                  <a:srgbClr val="C00000"/>
                </a:solidFill>
              </a:rPr>
              <a:t>The B</a:t>
            </a:r>
            <a:r>
              <a:rPr lang="en-US" sz="2000" dirty="0" smtClean="0">
                <a:solidFill>
                  <a:srgbClr val="C00000"/>
                </a:solidFill>
              </a:rPr>
              <a:t>asilisk Lizard</a:t>
            </a:r>
          </a:p>
          <a:p>
            <a:pPr marL="525780" indent="-457200">
              <a:buFont typeface="+mj-lt"/>
              <a:buAutoNum type="arabicPeriod"/>
            </a:pPr>
            <a:r>
              <a:rPr lang="en-US" sz="2000" dirty="0">
                <a:solidFill>
                  <a:srgbClr val="C00000"/>
                </a:solidFill>
              </a:rPr>
              <a:t>The Pygmy Marmoset</a:t>
            </a:r>
          </a:p>
          <a:p>
            <a:pPr marL="525780" indent="-457200">
              <a:buFont typeface="+mj-lt"/>
              <a:buAutoNum type="arabicPeriod"/>
            </a:pPr>
            <a:endParaRPr lang="en-US" sz="2000" dirty="0" smtClean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8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Basilisk Lizard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924800" cy="510540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AKA plumed or double-crested </a:t>
            </a:r>
            <a:r>
              <a:rPr lang="en-US" dirty="0" smtClean="0">
                <a:solidFill>
                  <a:srgbClr val="C00000"/>
                </a:solidFill>
              </a:rPr>
              <a:t>basilisk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Able to run on water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Spend time in trees, but are always close to water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If threatened it can drop from tree and land in water and run 5 feet per second across the surface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Can go across surfaces of water for 15 feet or more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Even when in water they swim very well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0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024744" cy="1143000"/>
          </a:xfrm>
        </p:spPr>
        <p:txBody>
          <a:bodyPr/>
          <a:lstStyle/>
          <a:p>
            <a:r>
              <a:rPr lang="en-US" dirty="0" smtClean="0"/>
              <a:t>The Pigmy Marmoset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762000"/>
            <a:ext cx="2075046" cy="1981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54" y="1371600"/>
            <a:ext cx="2612394" cy="2501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29" y="3809131"/>
            <a:ext cx="2431774" cy="23456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094" y="3589800"/>
            <a:ext cx="2209800" cy="1687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02" y="4014569"/>
            <a:ext cx="2565791" cy="2197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868" y="1568450"/>
            <a:ext cx="2338320" cy="21082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33400" y="6211669"/>
            <a:ext cx="8001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pygmymarmoset.net/pygmy-marmoset-pictures.html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6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Pigmy Marmoset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848600" cy="5105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Usually have twins, but can have triplets and quadruplets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Newborns must be fed every 2 hours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Claws that help cling to trees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Omnivore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Can live to be 15 years old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Small size helps hide from predators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Still chases intruders on their territory even though they’re so small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21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Plants Of The Rainforest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Rafflesia Plant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>
                <a:solidFill>
                  <a:srgbClr val="C00000"/>
                </a:solidFill>
              </a:rPr>
              <a:t>Bromeliads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Strangler </a:t>
            </a:r>
            <a:r>
              <a:rPr lang="en-US" dirty="0">
                <a:solidFill>
                  <a:srgbClr val="C00000"/>
                </a:solidFill>
              </a:rPr>
              <a:t>Fig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Lianas</a:t>
            </a:r>
            <a:endParaRPr lang="en-US" dirty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Bengal Bamboo</a:t>
            </a:r>
            <a:endParaRPr lang="en-US" dirty="0" smtClean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Giant Corpse Flower 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Bladderwort</a:t>
            </a:r>
            <a:endParaRPr lang="en-US" dirty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</a:t>
            </a:r>
            <a:r>
              <a:rPr lang="en-US" dirty="0">
                <a:solidFill>
                  <a:srgbClr val="C00000"/>
                </a:solidFill>
              </a:rPr>
              <a:t>Victoria Amazonica </a:t>
            </a:r>
            <a:endParaRPr lang="en-US" dirty="0" smtClean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Walking Palm Tree</a:t>
            </a:r>
          </a:p>
          <a:p>
            <a:pPr marL="525780" indent="-457200">
              <a:buFont typeface="+mj-lt"/>
              <a:buAutoNum type="arabicPeriod"/>
            </a:pPr>
            <a:r>
              <a:rPr lang="en-US" dirty="0" smtClean="0">
                <a:solidFill>
                  <a:srgbClr val="C00000"/>
                </a:solidFill>
              </a:rPr>
              <a:t>The Belladonna</a:t>
            </a:r>
            <a:endParaRPr lang="en-US" dirty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endParaRPr lang="en-US" dirty="0" smtClean="0">
              <a:solidFill>
                <a:srgbClr val="C00000"/>
              </a:solidFill>
            </a:endParaRPr>
          </a:p>
          <a:p>
            <a:pPr marL="525780" indent="-457200">
              <a:buFont typeface="+mj-lt"/>
              <a:buAutoNum type="arabicPeriod"/>
            </a:pP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9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Rafflesia Plant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4160108" cy="27432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200400"/>
            <a:ext cx="4361709" cy="289332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3400" y="6141914"/>
            <a:ext cx="9220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www.arkive.org/rafflesia/rafflesia-spp/image-G19163.html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27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096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Rafflesia Plant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848600" cy="52578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Largest single flowers in the world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Can reach over 90cm across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Has leathery petals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Actually a virus, </a:t>
            </a:r>
            <a:r>
              <a:rPr lang="en-US" dirty="0">
                <a:solidFill>
                  <a:srgbClr val="C00000"/>
                </a:solidFill>
              </a:rPr>
              <a:t>but grows on </a:t>
            </a:r>
            <a:r>
              <a:rPr lang="en-US" dirty="0" smtClean="0">
                <a:solidFill>
                  <a:srgbClr val="C00000"/>
                </a:solidFill>
              </a:rPr>
              <a:t>host(</a:t>
            </a:r>
            <a:r>
              <a:rPr lang="en-US" dirty="0" err="1" smtClean="0">
                <a:solidFill>
                  <a:srgbClr val="C00000"/>
                </a:solidFill>
              </a:rPr>
              <a:t>Tetrastigma</a:t>
            </a:r>
            <a:r>
              <a:rPr lang="en-US" dirty="0" smtClean="0">
                <a:solidFill>
                  <a:srgbClr val="C00000"/>
                </a:solidFill>
              </a:rPr>
              <a:t> Vines)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Found in primary and secondary rainforests</a:t>
            </a: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8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Bromeliads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042081"/>
            <a:ext cx="6248400" cy="431352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8531" y="6248399"/>
            <a:ext cx="869362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www.srl.caltech.edu/personnel/krubal/rainforest/Edit560s6/www/plants/bromeliads.html</a:t>
            </a:r>
            <a:endParaRPr lang="en-US" sz="1400" dirty="0" smtClean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78081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Bromeliads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7924800" cy="54864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Thick, waxy leafs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Related to pineapple family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Bowl shape in center of leafs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Bowl shape makes great habitat for small animals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When animals die it gives the plant nutrients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5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Strangler Fig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984455"/>
            <a:ext cx="3358507" cy="5127494"/>
          </a:xfrm>
        </p:spPr>
      </p:pic>
      <p:sp>
        <p:nvSpPr>
          <p:cNvPr id="5" name="Rectangle 4"/>
          <p:cNvSpPr/>
          <p:nvPr/>
        </p:nvSpPr>
        <p:spPr>
          <a:xfrm>
            <a:off x="457200" y="609600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www.mongabay.com/04strangler_fig.htm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53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096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Strangler Fig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19200"/>
            <a:ext cx="7490908" cy="51816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Hollow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on inside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A root that starts in ground then slowly grows up host tree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When host tree dies it leaves the inside hollow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Produces large amounts of fig fruit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Hard for loggers to cut through so usually stay there when a forest is cleared</a:t>
            </a:r>
          </a:p>
        </p:txBody>
      </p:sp>
    </p:spTree>
    <p:extLst>
      <p:ext uri="{BB962C8B-B14F-4D97-AF65-F5344CB8AC3E}">
        <p14:creationId xmlns:p14="http://schemas.microsoft.com/office/powerpoint/2010/main" val="340660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028" y="152400"/>
            <a:ext cx="7024744" cy="1143000"/>
          </a:xfrm>
        </p:spPr>
        <p:txBody>
          <a:bodyPr/>
          <a:lstStyle/>
          <a:p>
            <a:r>
              <a:rPr lang="en-US" dirty="0" smtClean="0"/>
              <a:t>The Golden Lion Tamarin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752600"/>
            <a:ext cx="6932951" cy="3810000"/>
          </a:xfrm>
        </p:spPr>
      </p:pic>
      <p:sp>
        <p:nvSpPr>
          <p:cNvPr id="3" name="TextBox 2"/>
          <p:cNvSpPr txBox="1"/>
          <p:nvPr/>
        </p:nvSpPr>
        <p:spPr>
          <a:xfrm>
            <a:off x="762000" y="5791200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www.bagheera.com/inthewild/van_anim_tamarin.htm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10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76200"/>
            <a:ext cx="7024744" cy="1143000"/>
          </a:xfrm>
        </p:spPr>
        <p:txBody>
          <a:bodyPr/>
          <a:lstStyle/>
          <a:p>
            <a:r>
              <a:rPr lang="en-US" dirty="0" smtClean="0"/>
              <a:t>Lianas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294" y="1066800"/>
            <a:ext cx="6187810" cy="4640858"/>
          </a:xfrm>
        </p:spPr>
      </p:pic>
      <p:sp>
        <p:nvSpPr>
          <p:cNvPr id="6" name="Rectangle 5"/>
          <p:cNvSpPr/>
          <p:nvPr/>
        </p:nvSpPr>
        <p:spPr>
          <a:xfrm>
            <a:off x="381000" y="6172200"/>
            <a:ext cx="10896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www.srl.caltech.edu/personnel/krubal/rainforest/Edit560s6/www/plants/lianas.html</a:t>
            </a:r>
            <a:endParaRPr lang="en-US" sz="1400" dirty="0" smtClean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7394" y="5849034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www.tutorvista.com/biology/plants-in-a-tropical-rainforest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9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52400"/>
            <a:ext cx="7024744" cy="1143000"/>
          </a:xfrm>
        </p:spPr>
        <p:txBody>
          <a:bodyPr/>
          <a:lstStyle/>
          <a:p>
            <a:r>
              <a:rPr lang="en-US" dirty="0" smtClean="0"/>
              <a:t>Lianas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7924800" cy="54102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Thick, woody stems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Can grow up to 3000 feet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Attach to trees and grow on trees towards sunlight</a:t>
            </a:r>
          </a:p>
          <a:p>
            <a:endParaRPr lang="en-US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1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Bengal Bamboo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www.blueplanetbiomes.org/rnfrst_plant_page.htm</a:t>
            </a:r>
            <a:endParaRPr lang="en-US" sz="1600" dirty="0" smtClean="0"/>
          </a:p>
          <a:p>
            <a:r>
              <a:rPr lang="en-US" sz="1600" dirty="0" smtClean="0"/>
              <a:t>`	`	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9045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Bengal Bamboo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3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Giant Corpse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52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Giant Corpse Flower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17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Bladderwort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4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Bladderwort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92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Victoria Amazonica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27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Victoria Amazonica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95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28600"/>
            <a:ext cx="7024744" cy="1143000"/>
          </a:xfrm>
        </p:spPr>
        <p:txBody>
          <a:bodyPr/>
          <a:lstStyle/>
          <a:p>
            <a:r>
              <a:rPr lang="en-US" dirty="0" smtClean="0"/>
              <a:t>The Golden Lion Tamarin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524000"/>
            <a:ext cx="6777317" cy="4724400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Only about 400 of them are left in the Amazon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Huge rivers , barren lands, and croplands make it so these monkeys are hard to get to and so its hard for the monkey to get  out as well. 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A</a:t>
            </a:r>
            <a:r>
              <a:rPr lang="en-US" dirty="0" smtClean="0">
                <a:solidFill>
                  <a:srgbClr val="C00000"/>
                </a:solidFill>
              </a:rPr>
              <a:t>crobatic</a:t>
            </a:r>
            <a:r>
              <a:rPr lang="en-US" dirty="0">
                <a:solidFill>
                  <a:srgbClr val="C00000"/>
                </a:solidFill>
              </a:rPr>
              <a:t>, quick-moving monkeys </a:t>
            </a:r>
            <a:endParaRPr lang="en-US" dirty="0" smtClean="0"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A</a:t>
            </a:r>
            <a:r>
              <a:rPr lang="en-US" dirty="0" smtClean="0">
                <a:solidFill>
                  <a:srgbClr val="C00000"/>
                </a:solidFill>
              </a:rPr>
              <a:t>nalytical </a:t>
            </a:r>
            <a:r>
              <a:rPr lang="en-US" dirty="0">
                <a:solidFill>
                  <a:srgbClr val="C00000"/>
                </a:solidFill>
              </a:rPr>
              <a:t>masters of their arboreal world</a:t>
            </a:r>
            <a:r>
              <a:rPr lang="en-US" dirty="0" smtClean="0">
                <a:solidFill>
                  <a:srgbClr val="C00000"/>
                </a:solidFill>
              </a:rPr>
              <a:t>.</a:t>
            </a:r>
          </a:p>
          <a:p>
            <a:endParaRPr lang="en-US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E</a:t>
            </a:r>
            <a:r>
              <a:rPr lang="en-US" dirty="0" smtClean="0">
                <a:solidFill>
                  <a:srgbClr val="C00000"/>
                </a:solidFill>
              </a:rPr>
              <a:t>ndangered and lives in the Tropical Rainforest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92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Walking Palm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41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Walking Palm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26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Belladonna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8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Belladonna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7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1845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Rainforests Around The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001000" cy="502920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1.) The Amazon Rainforest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Location- South America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Fact- Home to 1/5 species of all plants and 1/10 of all mammal species. Also home to second longest river.</a:t>
            </a:r>
          </a:p>
          <a:p>
            <a:pPr marL="6858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2.) The Congo Rainforest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Location- Africa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Fact- Covers more than1,000,000 </a:t>
            </a:r>
            <a:r>
              <a:rPr lang="en-US" sz="2000" dirty="0">
                <a:solidFill>
                  <a:srgbClr val="C00000"/>
                </a:solidFill>
              </a:rPr>
              <a:t>square miles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6858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3.) Other Rainforests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Location- Madagascar or Central Africa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Location- South East Asia and Southern Asia- Bangladesh, Borneo, Java, Burma, and even Malaysia</a:t>
            </a:r>
          </a:p>
          <a:p>
            <a:r>
              <a:rPr lang="en-US" sz="2000" dirty="0" smtClean="0">
                <a:solidFill>
                  <a:srgbClr val="C00000"/>
                </a:solidFill>
              </a:rPr>
              <a:t>Location- Australia- New Guinea and New Zealand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6230203"/>
            <a:ext cx="82887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www.srl.caltech.edu/personnel/krubal/rainforest/Edit560s6/www/where.html#AF</a:t>
            </a:r>
            <a:endParaRPr lang="en-US" sz="1400" dirty="0" smtClean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01281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Capybara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029200"/>
            <a:ext cx="8382000" cy="422429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en-US" sz="1800" dirty="0">
                <a:solidFill>
                  <a:srgbClr val="C00000"/>
                </a:solidFill>
                <a:hlinkClick r:id="rId2"/>
              </a:rPr>
              <a:t>http://</a:t>
            </a:r>
            <a:r>
              <a:rPr lang="en-US" sz="1800" dirty="0" smtClean="0">
                <a:solidFill>
                  <a:srgbClr val="C00000"/>
                </a:solidFill>
                <a:hlinkClick r:id="rId2"/>
              </a:rPr>
              <a:t>nationalzoo.si.edu/Animals/Amazonia/Facts/capybarafacts.cfm</a:t>
            </a:r>
            <a:endParaRPr lang="en-US" sz="1800" dirty="0" smtClean="0">
              <a:solidFill>
                <a:srgbClr val="C00000"/>
              </a:solidFill>
            </a:endParaRPr>
          </a:p>
          <a:p>
            <a:pPr marL="68580" indent="0">
              <a:buNone/>
            </a:pPr>
            <a:r>
              <a:rPr lang="en-US" sz="1800" dirty="0">
                <a:solidFill>
                  <a:srgbClr val="C00000"/>
                </a:solidFill>
              </a:rPr>
              <a:t>http://gainesvillewildlifecontrol.com/gainesville-alachua-high-springs-branford-can-you-say-capybara/</a:t>
            </a:r>
            <a:endParaRPr lang="en-US" sz="1800" dirty="0" smtClean="0">
              <a:solidFill>
                <a:srgbClr val="C00000"/>
              </a:solidFill>
            </a:endParaRPr>
          </a:p>
          <a:p>
            <a:endParaRPr lang="en-US" sz="1600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209800"/>
            <a:ext cx="4733363" cy="25145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14400"/>
            <a:ext cx="3297464" cy="221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13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Capybara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Weigh more than 100 lbs.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An herbivore that eats grass and aquatic plants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Highly social and males control groups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Can remain underwater for up to 5 minutes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Reddish Brown fur on top and Yellow Brown fur underneath</a:t>
            </a:r>
          </a:p>
          <a:p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0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20472"/>
            <a:ext cx="7024744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The Black Caiman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952" y="5943600"/>
            <a:ext cx="7719508" cy="651029"/>
          </a:xfrm>
        </p:spPr>
        <p:txBody>
          <a:bodyPr>
            <a:normAutofit/>
          </a:bodyPr>
          <a:lstStyle/>
          <a:p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www.theanimalfiles.com/reptiles/crocodiles_alligators/black_caiman.html</a:t>
            </a:r>
            <a:endParaRPr lang="en-US" sz="1400" dirty="0" smtClean="0"/>
          </a:p>
          <a:p>
            <a:r>
              <a:rPr lang="en-US" sz="1400" dirty="0">
                <a:hlinkClick r:id="rId3"/>
              </a:rPr>
              <a:t>http://www.flickriver.com/photos/artour_a/4594734018</a:t>
            </a:r>
            <a:r>
              <a:rPr lang="en-US" sz="1400" dirty="0" smtClean="0">
                <a:hlinkClick r:id="rId3"/>
              </a:rPr>
              <a:t>/</a:t>
            </a:r>
            <a:endParaRPr lang="en-US" sz="1400" dirty="0" smtClean="0"/>
          </a:p>
          <a:p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28922"/>
            <a:ext cx="4721948" cy="31974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3657600"/>
            <a:ext cx="3339862" cy="2137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45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33400"/>
            <a:ext cx="7024744" cy="1143000"/>
          </a:xfrm>
        </p:spPr>
        <p:txBody>
          <a:bodyPr/>
          <a:lstStyle/>
          <a:p>
            <a:r>
              <a:rPr lang="en-US" dirty="0" smtClean="0"/>
              <a:t>The Black Caiman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6777317" cy="4800600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Feed on fish, water </a:t>
            </a:r>
            <a:r>
              <a:rPr lang="en-US" dirty="0">
                <a:solidFill>
                  <a:srgbClr val="C00000"/>
                </a:solidFill>
              </a:rPr>
              <a:t>b</a:t>
            </a:r>
            <a:r>
              <a:rPr lang="en-US" dirty="0" smtClean="0">
                <a:solidFill>
                  <a:srgbClr val="C00000"/>
                </a:solidFill>
              </a:rPr>
              <a:t>irds, Capybara, and sometimes domestic animals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Lay 30-65 eggs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Usually lay eggs in mound of vegetation and soil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The Female watches the eggs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Can grow to be 13 – 20ft long</a:t>
            </a:r>
          </a:p>
          <a:p>
            <a:r>
              <a:rPr lang="en-US" dirty="0" smtClean="0"/>
              <a:t> </a:t>
            </a:r>
            <a:r>
              <a:rPr lang="en-US" dirty="0" smtClean="0">
                <a:solidFill>
                  <a:srgbClr val="C00000"/>
                </a:solidFill>
              </a:rPr>
              <a:t>Live in lakes and slow moving rivers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Jaguars as well as humans are predators of the Black Caiman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Life Expectancy is 50 – 80 years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21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024744" cy="1143000"/>
          </a:xfrm>
        </p:spPr>
        <p:txBody>
          <a:bodyPr/>
          <a:lstStyle/>
          <a:p>
            <a:r>
              <a:rPr lang="en-US" dirty="0" smtClean="0"/>
              <a:t>The Bengal Tiger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0"/>
            <a:ext cx="8305800" cy="1260629"/>
          </a:xfrm>
        </p:spPr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http://animals.nationalgeographic.com/animals/mammals/bengal-tiger</a:t>
            </a:r>
            <a:r>
              <a:rPr lang="en-US" sz="1600" dirty="0" smtClean="0">
                <a:hlinkClick r:id="rId2"/>
              </a:rPr>
              <a:t>/</a:t>
            </a:r>
            <a:endParaRPr lang="en-US" sz="1600" dirty="0" smtClean="0"/>
          </a:p>
          <a:p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24000"/>
            <a:ext cx="617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8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337</TotalTime>
  <Words>1070</Words>
  <Application>Microsoft Office PowerPoint</Application>
  <PresentationFormat>On-screen Show (4:3)</PresentationFormat>
  <Paragraphs>218</Paragraphs>
  <Slides>44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Austin</vt:lpstr>
      <vt:lpstr>The Rainforest</vt:lpstr>
      <vt:lpstr>Animals Of The Rainforest</vt:lpstr>
      <vt:lpstr>The Golden Lion Tamarin</vt:lpstr>
      <vt:lpstr>The Golden Lion Tamarin</vt:lpstr>
      <vt:lpstr>The Capybara</vt:lpstr>
      <vt:lpstr>The Capybara</vt:lpstr>
      <vt:lpstr>The Black Caiman</vt:lpstr>
      <vt:lpstr>The Black Caiman</vt:lpstr>
      <vt:lpstr>The Bengal Tiger</vt:lpstr>
      <vt:lpstr>The Bengal Tiger</vt:lpstr>
      <vt:lpstr>The Silvery Gibbon</vt:lpstr>
      <vt:lpstr>The Silvery Gibbon</vt:lpstr>
      <vt:lpstr>The Slender Loris</vt:lpstr>
      <vt:lpstr>The Slender Loris</vt:lpstr>
      <vt:lpstr>The Kinkajou</vt:lpstr>
      <vt:lpstr>The Kinkajou  http://www.blueplanetbiomes.org/kinkajou.htm</vt:lpstr>
      <vt:lpstr>The Binturong</vt:lpstr>
      <vt:lpstr>The Binturong</vt:lpstr>
      <vt:lpstr>The Basilisk Lizard</vt:lpstr>
      <vt:lpstr>The Basilisk Lizard</vt:lpstr>
      <vt:lpstr>The Pigmy Marmoset</vt:lpstr>
      <vt:lpstr>The Pigmy Marmoset</vt:lpstr>
      <vt:lpstr>Plants Of The Rainforest</vt:lpstr>
      <vt:lpstr>The Rafflesia Plant </vt:lpstr>
      <vt:lpstr>The Rafflesia Plant </vt:lpstr>
      <vt:lpstr>Bromeliads </vt:lpstr>
      <vt:lpstr>Bromeliads </vt:lpstr>
      <vt:lpstr>The Strangler Fig </vt:lpstr>
      <vt:lpstr>The Strangler Fig </vt:lpstr>
      <vt:lpstr>Lianas</vt:lpstr>
      <vt:lpstr>Lianas</vt:lpstr>
      <vt:lpstr>Bengal Bamboo </vt:lpstr>
      <vt:lpstr>Bengal Bamboo</vt:lpstr>
      <vt:lpstr>The Giant Corpse Flower</vt:lpstr>
      <vt:lpstr>The Giant Corpse Flower</vt:lpstr>
      <vt:lpstr>The Bladderwort</vt:lpstr>
      <vt:lpstr>The Bladderwort</vt:lpstr>
      <vt:lpstr>The Victoria Amazonica</vt:lpstr>
      <vt:lpstr>The Victoria Amazonica</vt:lpstr>
      <vt:lpstr>The Walking Palm Tree</vt:lpstr>
      <vt:lpstr>The Walking Palm Tree</vt:lpstr>
      <vt:lpstr>The Belladonna</vt:lpstr>
      <vt:lpstr>The Belladonna</vt:lpstr>
      <vt:lpstr>Rainforests Around The World</vt:lpstr>
    </vt:vector>
  </TitlesOfParts>
  <Company>kaneareaschooldistrict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Rainforest</dc:title>
  <dc:creator>kaneareaschooldistrict</dc:creator>
  <cp:lastModifiedBy>kaneareaschooldistrict</cp:lastModifiedBy>
  <cp:revision>41</cp:revision>
  <dcterms:created xsi:type="dcterms:W3CDTF">2012-05-17T17:42:21Z</dcterms:created>
  <dcterms:modified xsi:type="dcterms:W3CDTF">2012-06-01T17:56:46Z</dcterms:modified>
</cp:coreProperties>
</file>